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5"/>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40" r:id="rId19"/>
    <p:sldId id="341" r:id="rId20"/>
    <p:sldId id="343" r:id="rId21"/>
    <p:sldId id="346" r:id="rId22"/>
    <p:sldId id="347" r:id="rId23"/>
    <p:sldId id="271" r:id="rId24"/>
    <p:sldId id="266" r:id="rId25"/>
    <p:sldId id="348" r:id="rId26"/>
    <p:sldId id="349" r:id="rId27"/>
    <p:sldId id="350" r:id="rId28"/>
    <p:sldId id="351" r:id="rId29"/>
    <p:sldId id="353" r:id="rId30"/>
    <p:sldId id="352" r:id="rId31"/>
    <p:sldId id="279" r:id="rId32"/>
    <p:sldId id="362" r:id="rId33"/>
    <p:sldId id="365"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omic Sans MS" panose="030F0702030302020204" pitchFamily="66" charset="0"/>
      <p:regular r:id="rId40"/>
      <p:bold r:id="rId41"/>
      <p:italic r:id="rId42"/>
      <p:boldItalic r:id="rId43"/>
    </p:embeddedFont>
    <p:embeddedFont>
      <p:font typeface="Poppins" panose="020B0604020202020204" charset="0"/>
      <p:regular r:id="rId44"/>
      <p:bold r:id="rId45"/>
      <p:italic r:id="rId46"/>
      <p:boldItalic r:id="rId47"/>
    </p:embeddedFont>
    <p:embeddedFont>
      <p:font typeface="Source Sans Pro" panose="020B0503030403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102"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100"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2585323"/>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Sales Performance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108614"/>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669947" y="1091525"/>
            <a:ext cx="11084560" cy="4801314"/>
          </a:xfrm>
          <a:prstGeom prst="rect">
            <a:avLst/>
          </a:prstGeom>
          <a:noFill/>
        </p:spPr>
        <p:txBody>
          <a:bodyPr wrap="square" rtlCol="0">
            <a:spAutoFit/>
          </a:bodyPr>
          <a:lstStyle/>
          <a:p>
            <a:r>
              <a:rPr lang="en-US" sz="1800" dirty="0">
                <a:latin typeface="Poppins" panose="020B0604020202020204" charset="0"/>
                <a:cs typeface="Poppins" panose="020B0604020202020204" charset="0"/>
              </a:rPr>
              <a:t>Strong Seasonality: Revenues remain relatively consistent between $24M and $26M monthly, with predictable peaks in May–June and a consistent annual low in January.</a:t>
            </a:r>
          </a:p>
          <a:p>
            <a:endParaRPr lang="en-US" sz="1800" dirty="0">
              <a:latin typeface="Poppins" panose="020B0604020202020204" charset="0"/>
              <a:cs typeface="Poppins" panose="020B0604020202020204" charset="0"/>
            </a:endParaRPr>
          </a:p>
          <a:p>
            <a:r>
              <a:rPr lang="en-US" sz="1800" dirty="0">
                <a:latin typeface="Poppins" panose="020B0604020202020204" charset="0"/>
                <a:cs typeface="Poppins" panose="020B0604020202020204" charset="0"/>
              </a:rPr>
              <a:t>Product Concentration: Top-performing products contribute disproportionately to total revenue, with the top 10 products generating the majority of sales.</a:t>
            </a:r>
          </a:p>
          <a:p>
            <a:endParaRPr lang="en-US" sz="1800" dirty="0">
              <a:latin typeface="Poppins" panose="020B0604020202020204" charset="0"/>
              <a:cs typeface="Poppins" panose="020B0604020202020204" charset="0"/>
            </a:endParaRPr>
          </a:p>
          <a:p>
            <a:r>
              <a:rPr lang="en-US" sz="1800" dirty="0">
                <a:latin typeface="Poppins" panose="020B0604020202020204" charset="0"/>
                <a:cs typeface="Poppins" panose="020B0604020202020204" charset="0"/>
              </a:rPr>
              <a:t>Channel Imbalance: Wholesale dominates sales volume (54.1% of total), while Export demonstrates the strongest profit margins (~38%).</a:t>
            </a:r>
          </a:p>
          <a:p>
            <a:endParaRPr lang="en-US" sz="1800" dirty="0">
              <a:latin typeface="Poppins" panose="020B0604020202020204" charset="0"/>
              <a:cs typeface="Poppins" panose="020B0604020202020204" charset="0"/>
            </a:endParaRPr>
          </a:p>
          <a:p>
            <a:r>
              <a:rPr lang="en-US" sz="1800" dirty="0">
                <a:latin typeface="Poppins" panose="020B0604020202020204" charset="0"/>
                <a:cs typeface="Poppins" panose="020B0604020202020204" charset="0"/>
              </a:rPr>
              <a:t>Geographic Concentration: California alone accounts for 19.5% of total revenue ($228.8M), with the West region showing both high sales and the highest profit margin (37.5%).</a:t>
            </a:r>
          </a:p>
          <a:p>
            <a:endParaRPr lang="en-US" sz="1800" dirty="0">
              <a:latin typeface="Poppins" panose="020B0604020202020204" charset="0"/>
              <a:cs typeface="Poppins" panose="020B0604020202020204" charset="0"/>
            </a:endParaRPr>
          </a:p>
          <a:p>
            <a:r>
              <a:rPr lang="en-US" sz="1800" dirty="0">
                <a:latin typeface="Poppins" panose="020B0604020202020204" charset="0"/>
                <a:cs typeface="Poppins" panose="020B0604020202020204" charset="0"/>
              </a:rPr>
              <a:t>Customer Segmentation Opportunities: A clear segment of mid-revenue clients ($6–9M) achieves exceptional profit margins (&gt;40%), representing high-value upsell candidates.</a:t>
            </a:r>
          </a:p>
          <a:p>
            <a:endParaRPr lang="en-US" sz="1800" dirty="0">
              <a:latin typeface="Poppins" panose="020B0604020202020204" charset="0"/>
              <a:cs typeface="Poppins" panose="020B0604020202020204" charset="0"/>
            </a:endParaRPr>
          </a:p>
          <a:p>
            <a:r>
              <a:rPr lang="en-US" sz="1800" dirty="0">
                <a:latin typeface="Poppins" panose="020B0604020202020204" charset="0"/>
                <a:cs typeface="Poppins" panose="020B0604020202020204" charset="0"/>
              </a:rPr>
              <a:t>Order Value Distribution: Average order values are heavily right-skewed, indicating frequent small transactions alongside a valuable long tail of high-value orders.</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12525" y="4472908"/>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670738"/>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12525" y="2840452"/>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12695" y="11795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12525" y="200673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
        <p:nvSpPr>
          <p:cNvPr id="19" name="Oval 18">
            <a:extLst>
              <a:ext uri="{FF2B5EF4-FFF2-40B4-BE49-F238E27FC236}">
                <a16:creationId xmlns:a16="http://schemas.microsoft.com/office/drawing/2014/main" id="{F924786C-B077-4E4F-8B26-66A10D5947D2}"/>
              </a:ext>
            </a:extLst>
          </p:cNvPr>
          <p:cNvSpPr/>
          <p:nvPr/>
        </p:nvSpPr>
        <p:spPr>
          <a:xfrm>
            <a:off x="512525" y="532394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607352" y="988210"/>
            <a:ext cx="11303283" cy="5078313"/>
          </a:xfrm>
          <a:prstGeom prst="rect">
            <a:avLst/>
          </a:prstGeom>
          <a:noFill/>
        </p:spPr>
        <p:txBody>
          <a:bodyPr wrap="square">
            <a:spAutoFit/>
          </a:bodyPr>
          <a:lstStyle/>
          <a:p>
            <a:r>
              <a:rPr lang="en-US" sz="1800" dirty="0">
                <a:latin typeface="Poppins" panose="020B0604020202020204" charset="0"/>
                <a:cs typeface="Poppins" panose="020B0604020202020204" charset="0"/>
              </a:rPr>
              <a:t>Leverage Seasonal Peaks: Capitalize on the predictable late spring/early summer (May–June) revenue surge with targeted marketing and inventory planning, while developing strategies to mitigate the January sales dip.</a:t>
            </a:r>
          </a:p>
          <a:p>
            <a:endParaRPr lang="en-US" sz="1800" dirty="0">
              <a:latin typeface="Poppins" panose="020B0604020202020204" charset="0"/>
              <a:cs typeface="Poppins" panose="020B0604020202020204" charset="0"/>
            </a:endParaRPr>
          </a:p>
          <a:p>
            <a:r>
              <a:rPr lang="en-US" sz="1800" dirty="0">
                <a:latin typeface="Poppins" panose="020B0604020202020204" charset="0"/>
                <a:cs typeface="Poppins" panose="020B0604020202020204" charset="0"/>
              </a:rPr>
              <a:t>Optimize Channel Strategy: Rebalance the sales mix by incentivizing higher-margin Export sales without sacrificing wholesale volume, and review terms for large distributor accounts to protect margins.</a:t>
            </a:r>
          </a:p>
          <a:p>
            <a:endParaRPr lang="en-US" sz="1800" dirty="0">
              <a:latin typeface="Poppins" panose="020B0604020202020204" charset="0"/>
              <a:cs typeface="Poppins" panose="020B0604020202020204" charset="0"/>
            </a:endParaRPr>
          </a:p>
          <a:p>
            <a:r>
              <a:rPr lang="en-US" sz="1800" dirty="0">
                <a:latin typeface="Poppins" panose="020B0604020202020204" charset="0"/>
                <a:cs typeface="Poppins" panose="020B0604020202020204" charset="0"/>
              </a:rPr>
              <a:t>Focus on High-Value Segments: Implement targeted upsell campaigns for the identified $6–9M clients with &gt;40% margins, and re-evaluate pricing or terms for &gt;$10M clients with sub-36% margins.</a:t>
            </a:r>
          </a:p>
          <a:p>
            <a:endParaRPr lang="en-US" sz="1800" dirty="0">
              <a:latin typeface="Poppins" panose="020B0604020202020204" charset="0"/>
              <a:cs typeface="Poppins" panose="020B0604020202020204" charset="0"/>
            </a:endParaRPr>
          </a:p>
          <a:p>
            <a:r>
              <a:rPr lang="en-US" sz="1800" dirty="0">
                <a:latin typeface="Poppins" panose="020B0604020202020204" charset="0"/>
                <a:cs typeface="Poppins" panose="020B0604020202020204" charset="0"/>
              </a:rPr>
              <a:t>Diversify Geographic Reliance: Develop targeted initiatives in high-potential states like Texas, Florida, and Illinois to reduce over-dependence on California and stabilize regional revenue swings.</a:t>
            </a:r>
          </a:p>
          <a:p>
            <a:endParaRPr lang="en-US" sz="1800" dirty="0">
              <a:latin typeface="Poppins" panose="020B0604020202020204" charset="0"/>
              <a:cs typeface="Poppins" panose="020B0604020202020204" charset="0"/>
            </a:endParaRPr>
          </a:p>
          <a:p>
            <a:r>
              <a:rPr lang="en-US" sz="1800" dirty="0">
                <a:latin typeface="Poppins" panose="020B0604020202020204" charset="0"/>
                <a:cs typeface="Poppins" panose="020B0604020202020204" charset="0"/>
              </a:rPr>
              <a:t>Enhance Order Value: Introduce bundling, minimum order incentives, or tiered pricing to increase the average order value and shift the distribution away from its current low-value concentration.</a:t>
            </a:r>
          </a:p>
        </p:txBody>
      </p:sp>
      <p:sp>
        <p:nvSpPr>
          <p:cNvPr id="10" name="Oval 9">
            <a:extLst>
              <a:ext uri="{FF2B5EF4-FFF2-40B4-BE49-F238E27FC236}">
                <a16:creationId xmlns:a16="http://schemas.microsoft.com/office/drawing/2014/main" id="{78474A8C-FCEA-44E1-B5DC-1F14CF23E711}"/>
              </a:ext>
            </a:extLst>
          </p:cNvPr>
          <p:cNvSpPr/>
          <p:nvPr/>
        </p:nvSpPr>
        <p:spPr>
          <a:xfrm>
            <a:off x="475272" y="219363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5669" y="3300938"/>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5272" y="436717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47448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
        <p:nvSpPr>
          <p:cNvPr id="16" name="Oval 15">
            <a:extLst>
              <a:ext uri="{FF2B5EF4-FFF2-40B4-BE49-F238E27FC236}">
                <a16:creationId xmlns:a16="http://schemas.microsoft.com/office/drawing/2014/main" id="{5533E05D-D7CD-40B4-A14D-93DE24ED372F}"/>
              </a:ext>
            </a:extLst>
          </p:cNvPr>
          <p:cNvSpPr/>
          <p:nvPr/>
        </p:nvSpPr>
        <p:spPr>
          <a:xfrm>
            <a:off x="475272" y="108632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5123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4" name="Picture 3">
            <a:extLst>
              <a:ext uri="{FF2B5EF4-FFF2-40B4-BE49-F238E27FC236}">
                <a16:creationId xmlns:a16="http://schemas.microsoft.com/office/drawing/2014/main" id="{CD8D491F-4CC6-4B87-88BA-629EAC59C96A}"/>
              </a:ext>
            </a:extLst>
          </p:cNvPr>
          <p:cNvPicPr>
            <a:picLocks noChangeAspect="1"/>
          </p:cNvPicPr>
          <p:nvPr/>
        </p:nvPicPr>
        <p:blipFill>
          <a:blip r:embed="rId5"/>
          <a:stretch>
            <a:fillRect/>
          </a:stretch>
        </p:blipFill>
        <p:spPr>
          <a:xfrm>
            <a:off x="1332835" y="839194"/>
            <a:ext cx="9526329" cy="5382376"/>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ED4E0109-8A12-4AF8-9C29-60191A9E5C85}"/>
              </a:ext>
            </a:extLst>
          </p:cNvPr>
          <p:cNvPicPr>
            <a:picLocks noChangeAspect="1"/>
          </p:cNvPicPr>
          <p:nvPr/>
        </p:nvPicPr>
        <p:blipFill>
          <a:blip r:embed="rId5"/>
          <a:stretch>
            <a:fillRect/>
          </a:stretch>
        </p:blipFill>
        <p:spPr>
          <a:xfrm>
            <a:off x="1337598" y="847067"/>
            <a:ext cx="9516803" cy="543953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4" name="Picture 3">
            <a:extLst>
              <a:ext uri="{FF2B5EF4-FFF2-40B4-BE49-F238E27FC236}">
                <a16:creationId xmlns:a16="http://schemas.microsoft.com/office/drawing/2014/main" id="{84AA7DFE-0FA6-405C-8CBB-6DC3744D3B08}"/>
              </a:ext>
            </a:extLst>
          </p:cNvPr>
          <p:cNvPicPr>
            <a:picLocks noChangeAspect="1"/>
          </p:cNvPicPr>
          <p:nvPr/>
        </p:nvPicPr>
        <p:blipFill>
          <a:blip r:embed="rId5"/>
          <a:stretch>
            <a:fillRect/>
          </a:stretch>
        </p:blipFill>
        <p:spPr>
          <a:xfrm>
            <a:off x="1323310" y="839379"/>
            <a:ext cx="9516803" cy="5410955"/>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dirty="0">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1273</TotalTime>
  <Words>1383</Words>
  <Application>Microsoft Office PowerPoint</Application>
  <PresentationFormat>Widescreen</PresentationFormat>
  <Paragraphs>254</Paragraphs>
  <Slides>32</Slides>
  <Notes>32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Arial</vt:lpstr>
      <vt:lpstr>Poppins</vt:lpstr>
      <vt:lpstr>Source Sans Pro</vt:lpstr>
      <vt:lpstr>Calibri</vt:lpstr>
      <vt:lpstr>Comic Sans MS</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4</cp:revision>
  <dcterms:created xsi:type="dcterms:W3CDTF">2022-09-23T13:48:30Z</dcterms:created>
  <dcterms:modified xsi:type="dcterms:W3CDTF">2026-01-06T19:20:04Z</dcterms:modified>
</cp:coreProperties>
</file>